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43"/>
  </p:notesMasterIdLst>
  <p:handoutMasterIdLst>
    <p:handoutMasterId r:id="rId44"/>
  </p:handoutMasterIdLst>
  <p:sldIdLst>
    <p:sldId id="799" r:id="rId10"/>
    <p:sldId id="801" r:id="rId11"/>
    <p:sldId id="780" r:id="rId12"/>
    <p:sldId id="813" r:id="rId13"/>
    <p:sldId id="778" r:id="rId14"/>
    <p:sldId id="783" r:id="rId15"/>
    <p:sldId id="784" r:id="rId16"/>
    <p:sldId id="782" r:id="rId17"/>
    <p:sldId id="785" r:id="rId18"/>
    <p:sldId id="779" r:id="rId19"/>
    <p:sldId id="821" r:id="rId20"/>
    <p:sldId id="823" r:id="rId21"/>
    <p:sldId id="822" r:id="rId22"/>
    <p:sldId id="820" r:id="rId23"/>
    <p:sldId id="787" r:id="rId24"/>
    <p:sldId id="788" r:id="rId25"/>
    <p:sldId id="789" r:id="rId26"/>
    <p:sldId id="790" r:id="rId27"/>
    <p:sldId id="817" r:id="rId28"/>
    <p:sldId id="818" r:id="rId29"/>
    <p:sldId id="819" r:id="rId30"/>
    <p:sldId id="792" r:id="rId31"/>
    <p:sldId id="793" r:id="rId32"/>
    <p:sldId id="794" r:id="rId33"/>
    <p:sldId id="795" r:id="rId34"/>
    <p:sldId id="791" r:id="rId35"/>
    <p:sldId id="796" r:id="rId36"/>
    <p:sldId id="797" r:id="rId37"/>
    <p:sldId id="798" r:id="rId38"/>
    <p:sldId id="808" r:id="rId39"/>
    <p:sldId id="810" r:id="rId40"/>
    <p:sldId id="811" r:id="rId41"/>
    <p:sldId id="812"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86455" autoAdjust="0"/>
  </p:normalViewPr>
  <p:slideViewPr>
    <p:cSldViewPr snapToGrid="0">
      <p:cViewPr varScale="1">
        <p:scale>
          <a:sx n="40" d="100"/>
          <a:sy n="40" d="100"/>
        </p:scale>
        <p:origin x="40" y="6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p:scale>
        <a:sx n="70" d="100"/>
        <a:sy n="70" d="100"/>
      </p:scale>
      <p:origin x="0" y="-850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235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119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67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7145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59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6B8BF90D-BD61-43D7-93E0-6CBEC8B2313A}"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77054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07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4836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8856203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694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104382519"/>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858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927387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119516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108396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056027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67287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601480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388797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6843813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607393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7770847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299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670444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0779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81028942"/>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474829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7987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3610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234675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2229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41595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065663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2193714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9613551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2194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05870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04132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79648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1705651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54234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3128344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5102780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268344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1475581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768489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235148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088666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024089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110503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898934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1608827"/>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614168436"/>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0199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9767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2.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234" r:id="rId24"/>
    <p:sldLayoutId id="214748423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98341388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59932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10051588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apps.dev.microsoft.com/" TargetMode="External"/><Relationship Id="rId2" Type="http://schemas.openxmlformats.org/officeDocument/2006/relationships/hyperlink" Target="http://dev.office.com/app-registration"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77.xml"/><Relationship Id="rId5" Type="http://schemas.openxmlformats.org/officeDocument/2006/relationships/image" Target="../media/image38.emf"/><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141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solidFill>
                  <a:schemeClr val="bg1"/>
                </a:solidFill>
              </a:rPr>
              <a:t>App Registration Tool</a:t>
            </a:r>
            <a:endParaRPr lang="en-US" dirty="0">
              <a:solidFill>
                <a:schemeClr val="bg1"/>
              </a:solidFill>
            </a:endParaRP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11060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b="1" dirty="0"/>
              <a:t>Azure AD "app model </a:t>
            </a:r>
            <a:r>
              <a:rPr lang="en-US" b="1" dirty="0" smtClean="0"/>
              <a:t>v1“</a:t>
            </a:r>
          </a:p>
          <a:p>
            <a:r>
              <a:rPr lang="en-US" dirty="0" smtClean="0"/>
              <a:t>	</a:t>
            </a:r>
            <a:r>
              <a:rPr lang="en-US" sz="3600" dirty="0" smtClean="0"/>
              <a:t>Separate </a:t>
            </a:r>
            <a:r>
              <a:rPr lang="en-US" sz="3600" dirty="0" err="1"/>
              <a:t>auth</a:t>
            </a:r>
            <a:r>
              <a:rPr lang="en-US" sz="3600" dirty="0"/>
              <a:t> </a:t>
            </a:r>
            <a:r>
              <a:rPr lang="en-US" sz="3600" dirty="0" smtClean="0"/>
              <a:t>flow supports Azure AD accounts </a:t>
            </a:r>
            <a:r>
              <a:rPr lang="en-US" sz="3600" dirty="0" smtClean="0"/>
              <a:t>only</a:t>
            </a:r>
          </a:p>
          <a:p>
            <a:r>
              <a:rPr lang="en-US" sz="3600" dirty="0">
                <a:hlinkClick r:id="rId2"/>
              </a:rPr>
              <a:t>http://</a:t>
            </a:r>
            <a:r>
              <a:rPr lang="en-US" sz="3600" dirty="0" smtClean="0">
                <a:hlinkClick r:id="rId2"/>
              </a:rPr>
              <a:t>dev.office.com/app-registration</a:t>
            </a:r>
            <a:r>
              <a:rPr lang="en-US" sz="3600" dirty="0" smtClean="0"/>
              <a:t> </a:t>
            </a:r>
            <a:endParaRPr lang="en-US" sz="3600" dirty="0" smtClean="0"/>
          </a:p>
          <a:p>
            <a:r>
              <a:rPr lang="en-US" b="1" dirty="0"/>
              <a:t>Azure AD "app model v2" (Preview)</a:t>
            </a:r>
          </a:p>
          <a:p>
            <a:r>
              <a:rPr lang="en-US" dirty="0" smtClean="0"/>
              <a:t>	</a:t>
            </a:r>
            <a:r>
              <a:rPr lang="en-US" sz="3600" dirty="0" smtClean="0"/>
              <a:t>Converged </a:t>
            </a:r>
            <a:r>
              <a:rPr lang="en-US" sz="3600" dirty="0" err="1" smtClean="0"/>
              <a:t>auth</a:t>
            </a:r>
            <a:r>
              <a:rPr lang="en-US" sz="3600" dirty="0" smtClean="0"/>
              <a:t> flow supports Azure AD accounts and Microsoft accounts (</a:t>
            </a:r>
            <a:r>
              <a:rPr lang="en-US" sz="3600" dirty="0" err="1" smtClean="0"/>
              <a:t>LiveID</a:t>
            </a:r>
            <a:r>
              <a:rPr lang="en-US" sz="3600" dirty="0" smtClean="0"/>
              <a:t> - hotmail.com, etc</a:t>
            </a:r>
            <a:r>
              <a:rPr lang="en-US" sz="3600" dirty="0" smtClean="0"/>
              <a:t>.)</a:t>
            </a:r>
          </a:p>
          <a:p>
            <a:r>
              <a:rPr lang="en-US" sz="3600" dirty="0"/>
              <a:t>	</a:t>
            </a:r>
            <a:r>
              <a:rPr lang="en-US" sz="3600" dirty="0">
                <a:hlinkClick r:id="rId3"/>
              </a:rPr>
              <a:t>http://apps.dev.microsoft.com</a:t>
            </a:r>
            <a:r>
              <a:rPr lang="en-US" sz="3600" dirty="0" smtClean="0">
                <a:hlinkClick r:id="rId3"/>
              </a:rPr>
              <a:t>/</a:t>
            </a:r>
            <a:r>
              <a:rPr lang="en-US" sz="3600" dirty="0" smtClean="0"/>
              <a:t> </a:t>
            </a:r>
            <a:endParaRPr lang="en-US" sz="3600" dirty="0"/>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a:t>Authentication Options</a:t>
            </a:r>
            <a:endParaRPr lang="en-US" sz="5293" dirty="0"/>
          </a:p>
        </p:txBody>
      </p:sp>
    </p:spTree>
    <p:extLst>
      <p:ext uri="{BB962C8B-B14F-4D97-AF65-F5344CB8AC3E}">
        <p14:creationId xmlns:p14="http://schemas.microsoft.com/office/powerpoint/2010/main" val="415502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demo</a:t>
            </a:r>
            <a:endParaRPr lang="en-US" dirty="0">
              <a:solidFill>
                <a:schemeClr val="bg1"/>
              </a:solidFill>
            </a:endParaRPr>
          </a:p>
        </p:txBody>
      </p:sp>
      <p:sp>
        <p:nvSpPr>
          <p:cNvPr id="3" name="Text Placeholder 2"/>
          <p:cNvSpPr>
            <a:spLocks noGrp="1"/>
          </p:cNvSpPr>
          <p:nvPr>
            <p:ph type="body" sz="quarter" idx="12"/>
          </p:nvPr>
        </p:nvSpPr>
        <p:spPr/>
        <p:txBody>
          <a:bodyPr/>
          <a:lstStyle/>
          <a:p>
            <a:r>
              <a:rPr lang="en-US" dirty="0"/>
              <a:t>http://graph.microsoft.io/app-registration</a:t>
            </a:r>
            <a:endParaRPr lang="en-US" dirty="0"/>
          </a:p>
        </p:txBody>
      </p:sp>
    </p:spTree>
    <p:extLst>
      <p:ext uri="{BB962C8B-B14F-4D97-AF65-F5344CB8AC3E}">
        <p14:creationId xmlns:p14="http://schemas.microsoft.com/office/powerpoint/2010/main" val="61332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a:solidFill>
                  <a:schemeClr val="bg1"/>
                </a:solidFill>
              </a:rPr>
              <a:t>Azure Management Portal Access</a:t>
            </a:r>
            <a:endParaRPr lang="en-US" dirty="0">
              <a:solidFill>
                <a:schemeClr val="bg1"/>
              </a:solidFill>
            </a:endParaRP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5445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1213" y="1364224"/>
            <a:ext cx="7886398" cy="5339566"/>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721005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Azure AD with the Office 365 APIs</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632762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7457" y="1204104"/>
            <a:ext cx="6533912" cy="5451150"/>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0370081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32124" y="1321725"/>
            <a:ext cx="6524578" cy="5423147"/>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27319173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86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38140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8054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0897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2234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OAuth in </a:t>
            </a:r>
            <a:r>
              <a:rPr lang="en-US" sz="4704" dirty="0" smtClean="0"/>
              <a:t>Office </a:t>
            </a:r>
            <a:r>
              <a:rPr lang="en-US" sz="4704" dirty="0" smtClean="0"/>
              <a:t>365</a:t>
            </a:r>
            <a:endParaRPr lang="en-US" sz="4704" dirty="0"/>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673443" y="1467079"/>
            <a:ext cx="2051478" cy="479635"/>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smtClean="0">
                <a:solidFill>
                  <a:schemeClr val="bg2"/>
                </a:solidFill>
              </a:rPr>
              <a:t>Microsoft Graph API</a:t>
            </a:r>
            <a:endParaRPr lang="en-US" sz="1372" b="1" dirty="0">
              <a:solidFill>
                <a:schemeClr val="bg2"/>
              </a:solidFill>
            </a:endParaRP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2750</Words>
  <Application>Microsoft Office PowerPoint</Application>
  <PresentationFormat>Custom</PresentationFormat>
  <Paragraphs>268</Paragraphs>
  <Slides>33</Slides>
  <Notes>18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33</vt:i4>
      </vt:variant>
    </vt:vector>
  </HeadingPairs>
  <TitlesOfParts>
    <vt:vector size="49" baseType="lpstr">
      <vt:lpstr>Arial</vt:lpstr>
      <vt:lpstr>Calibri</vt:lpstr>
      <vt:lpstr>Consolas</vt:lpstr>
      <vt:lpstr>Lucida Console</vt:lpstr>
      <vt:lpstr>Segoe Light</vt:lpstr>
      <vt:lpstr>Segoe Semibold</vt:lpstr>
      <vt:lpstr>Segoe UI</vt:lpstr>
      <vt:lpstr>Segoe UI Light</vt:lpstr>
      <vt:lpstr>Times New Roman</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Azure AD with the Office 365 APIs</vt:lpstr>
      <vt:lpstr>Agenda </vt:lpstr>
      <vt:lpstr>Developer vision</vt:lpstr>
      <vt:lpstr>Introduction</vt:lpstr>
      <vt:lpstr>Office 365  Device Apps</vt:lpstr>
      <vt:lpstr>Azure AD OAuth in Office 365</vt:lpstr>
      <vt:lpstr>OAuth Basics and Authentication Flow</vt:lpstr>
      <vt:lpstr>Authentication to Office 365 APIs using Resource Id</vt:lpstr>
      <vt:lpstr>demo</vt:lpstr>
      <vt:lpstr>App Registration Tool</vt:lpstr>
      <vt:lpstr>Authentication Options</vt:lpstr>
      <vt:lpstr>demo</vt:lpstr>
      <vt:lpstr>Azure Management Portal Access</vt:lpstr>
      <vt:lpstr>Azure Active Directory (Azure AD)</vt:lpstr>
      <vt:lpstr>Application Registration</vt:lpstr>
      <vt:lpstr>Custom Application Registration</vt:lpstr>
      <vt:lpstr>Application Authentication</vt:lpstr>
      <vt:lpstr>Azure Management Portal (new tenant)</vt:lpstr>
      <vt:lpstr>Azure trial sign-up – part 1</vt:lpstr>
      <vt:lpstr>Azure trial sign-up – part 2</vt:lpstr>
      <vt:lpstr>Office 365 Discovery Service</vt:lpstr>
      <vt:lpstr>O365 Discovery Service</vt:lpstr>
      <vt:lpstr>Office 365 API Libraries</vt:lpstr>
      <vt:lpstr>Office 365 API Libraries</vt:lpstr>
      <vt:lpstr>demo</vt:lpstr>
      <vt:lpstr>Troubleshooting</vt:lpstr>
      <vt:lpstr>Troubleshooting Errors in Auth flow</vt:lpstr>
      <vt:lpstr>Troubleshooting Tokens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2015-12-31T19:14:01Z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